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73" r:id="rId3"/>
    <p:sldId id="275" r:id="rId4"/>
    <p:sldId id="281" r:id="rId5"/>
    <p:sldId id="283" r:id="rId6"/>
    <p:sldId id="282" r:id="rId7"/>
    <p:sldId id="284" r:id="rId8"/>
    <p:sldId id="285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41"/>
    <p:restoredTop sz="92543"/>
  </p:normalViewPr>
  <p:slideViewPr>
    <p:cSldViewPr snapToGrid="0" snapToObjects="1">
      <p:cViewPr varScale="1">
        <p:scale>
          <a:sx n="123" d="100"/>
          <a:sy n="123" d="100"/>
        </p:scale>
        <p:origin x="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0EC09-8A58-D848-98B6-373F1215B12F}" type="datetimeFigureOut">
              <a:rPr lang="pt-BR" smtClean="0"/>
              <a:t>27/08/19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5D255-D443-0D4F-B052-B5D75A9ED1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551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5ecd36716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732" y="685791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5ecd367165_0_18:notes"/>
          <p:cNvSpPr txBox="1">
            <a:spLocks noGrp="1"/>
          </p:cNvSpPr>
          <p:nvPr>
            <p:ph type="body" idx="1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7912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5ecd367165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732" y="685791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5ecd367165_0_31:notes"/>
          <p:cNvSpPr txBox="1">
            <a:spLocks noGrp="1"/>
          </p:cNvSpPr>
          <p:nvPr>
            <p:ph type="body" idx="1"/>
          </p:nvPr>
        </p:nvSpPr>
        <p:spPr>
          <a:xfrm>
            <a:off x="685784" y="4343396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3505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EAAA9-E2D4-2D44-8089-F8DD483AFF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0FE43C-E70D-F046-944D-E3DFFDAD0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7EF21A6-907E-1F44-8BB3-892A971A5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29C9-006E-DD4E-A772-28E95395659B}" type="datetimeFigureOut">
              <a:rPr lang="pt-BR" smtClean="0"/>
              <a:t>27/08/19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A2E1A3-933F-E344-9DBF-D4ACA2C31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FC8159-08FE-4142-A9F7-79ED2C105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CD93-9F3A-D843-8B0D-FC27BBEA7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4481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2D6787-2009-454E-839D-ED2ACEC8C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FD1F3E1-1397-C349-9081-6876406DF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A409C3-671D-F247-BEF0-F1E72EF45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29C9-006E-DD4E-A772-28E95395659B}" type="datetimeFigureOut">
              <a:rPr lang="pt-BR" smtClean="0"/>
              <a:t>27/08/19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9713186-C530-044A-9185-65F9F9F5A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67A777-90A4-0245-AD42-505A52665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CD93-9F3A-D843-8B0D-FC27BBEA7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549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966E19-0C60-B54E-83A4-AFF086A56A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8E28066-774F-3147-A3A5-FC862F1535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FB66B5C-1587-F948-896F-459339DEB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29C9-006E-DD4E-A772-28E95395659B}" type="datetimeFigureOut">
              <a:rPr lang="pt-BR" smtClean="0"/>
              <a:t>27/08/19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005D94-3F09-9844-B6ED-BE519B2A5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C8D159-2650-9A4A-8B87-98684BAD9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CD93-9F3A-D843-8B0D-FC27BBEA7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8348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4">
            <a:extLst>
              <a:ext uri="{FF2B5EF4-FFF2-40B4-BE49-F238E27FC236}">
                <a16:creationId xmlns:a16="http://schemas.microsoft.com/office/drawing/2014/main" id="{DE2DF6FC-AE37-1D4D-9ED0-7D56A9E8B9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55600" y="203202"/>
            <a:ext cx="40386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defRPr/>
            </a:pPr>
            <a:endParaRPr lang="pt-BR" altLang="pt-BR" sz="15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defRPr/>
            </a:pPr>
            <a:endParaRPr lang="pt-BR" altLang="pt-BR" sz="15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149F250-3D96-754F-B13F-8073E36FB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291262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exto 6"/>
          <p:cNvSpPr>
            <a:spLocks noGrp="1"/>
          </p:cNvSpPr>
          <p:nvPr>
            <p:ph type="body" sz="quarter" idx="10"/>
          </p:nvPr>
        </p:nvSpPr>
        <p:spPr>
          <a:xfrm>
            <a:off x="355600" y="1752600"/>
            <a:ext cx="11108267" cy="4508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200" b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lvl="0"/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58C1F58-9948-A045-A88F-34B4C76C9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404079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604109-DBCE-2545-A793-B45DF4515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457247-4641-3547-B9CE-E093AE17B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ED8D111-1276-DC44-BE86-EBCE228A2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29C9-006E-DD4E-A772-28E95395659B}" type="datetimeFigureOut">
              <a:rPr lang="pt-BR" smtClean="0"/>
              <a:t>27/08/19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7CD5C2-8A93-5D47-A5A1-5DCC6BB1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9A255F-C169-D04F-9B77-B03EB6E87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CD93-9F3A-D843-8B0D-FC27BBEA7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404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23D526-F5AC-3A42-AA54-4DDC630D6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E2AB554-621B-2C47-8B8E-0AFCB6C2F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C3F1F3-E7C3-1B44-907F-B050CAB39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29C9-006E-DD4E-A772-28E95395659B}" type="datetimeFigureOut">
              <a:rPr lang="pt-BR" smtClean="0"/>
              <a:t>27/08/19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4B7E9FF-20C3-3E48-A3A5-C2D503600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098917F-3D67-704B-BD1F-5BF10AEA3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CD93-9F3A-D843-8B0D-FC27BBEA7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6268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75B19D-B48E-AE4B-AF53-98331D444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F865E2-0A9E-3148-A1FB-E5AE7B2169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6DF3A8B-2ADE-4340-B5EC-0AA8999A8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E199E55-3859-C44B-A1E9-AD5A5D9E2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29C9-006E-DD4E-A772-28E95395659B}" type="datetimeFigureOut">
              <a:rPr lang="pt-BR" smtClean="0"/>
              <a:t>27/08/19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37EDAA6-8F6C-A346-ADD8-7387DD498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C229DB3-6A29-EB4A-A0F7-2743BD8B5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CD93-9F3A-D843-8B0D-FC27BBEA7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8892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F3312C-07DA-1D49-B2C2-9167294F6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4ACF734-CEC5-7543-9D5D-D566CE2C3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609A453-EEED-564B-8841-4E23D82A6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1BEE1A4-5365-A143-8D7D-821D16FFD3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AF91C79-89BE-4641-A56A-3ECB6C839E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E38E830-7AF4-9A42-8E89-D12BE41F3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29C9-006E-DD4E-A772-28E95395659B}" type="datetimeFigureOut">
              <a:rPr lang="pt-BR" smtClean="0"/>
              <a:t>27/08/19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713105E-743B-E34C-AC84-8206DB6A0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277CAD5-2E80-AD43-921D-71D0F220F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CD93-9F3A-D843-8B0D-FC27BBEA7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356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92BE1A-211E-3D49-8F3F-3B25D77BF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1762B8A-874A-3943-BA82-F4E2AA3E9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29C9-006E-DD4E-A772-28E95395659B}" type="datetimeFigureOut">
              <a:rPr lang="pt-BR" smtClean="0"/>
              <a:t>27/08/19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7890673-D9D8-C348-994F-133B41FAE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4E502A0-CA76-4248-862F-27A82A10F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CD93-9F3A-D843-8B0D-FC27BBEA7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393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8B607AD-E050-3B44-92E7-918C72CE4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29C9-006E-DD4E-A772-28E95395659B}" type="datetimeFigureOut">
              <a:rPr lang="pt-BR" smtClean="0"/>
              <a:t>27/08/19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FABAD76-45A8-A145-832C-342017F93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1AD5815-8648-E941-B871-31F94C691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CD93-9F3A-D843-8B0D-FC27BBEA7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33212A-87C8-234B-B0AD-E2BBC4AB4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D6A95B-ABF7-8C43-8006-6EA3D44C9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EDB5394-2FAB-A040-A24A-F8BF9F045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A74C8CF-0CE0-844A-9E3E-F13119DDD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29C9-006E-DD4E-A772-28E95395659B}" type="datetimeFigureOut">
              <a:rPr lang="pt-BR" smtClean="0"/>
              <a:t>27/08/19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002AFFE-A0B1-7A41-B1E3-1CAAA86B0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179488A-8798-5B44-93F8-B9A61B3B2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CD93-9F3A-D843-8B0D-FC27BBEA7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39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2F9318-FFCF-7D43-9271-4E95CC614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E48234B-C1F5-8548-992D-437C4BD2CB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DCE11CB-E2C5-5043-9697-DF39C7C32A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4DB4882-9472-4C4A-B09D-B53C6637F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E29C9-006E-DD4E-A772-28E95395659B}" type="datetimeFigureOut">
              <a:rPr lang="pt-BR" smtClean="0"/>
              <a:t>27/08/19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2767D2D-B279-EE40-A200-61A3C89E3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CBB7D4-AE34-A54F-A12B-82F3CF465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5CD93-9F3A-D843-8B0D-FC27BBEA7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45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33553FA-EB15-4345-8A2C-0FF5D6B08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F56A2D4-6752-7F41-B6EA-AC25736F8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C646B9-94F0-F940-B5BB-7CA92944A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E29C9-006E-DD4E-A772-28E95395659B}" type="datetimeFigureOut">
              <a:rPr lang="pt-BR" smtClean="0"/>
              <a:t>27/08/19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44C1BB-B82A-DC4F-9C73-DB1265618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C9F35B-B463-AE40-9761-54A02998EF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5CD93-9F3A-D843-8B0D-FC27BBEA76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25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epe.pe.gov.br/2016/07/21/investigacoes-realizadas-pela-cpi-na-alepe-apontam-mais-de-20-mil-estudantes-prejudicado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safiosdaeducacao.com.br/mec-cancela-65-mil-diplomas-por-fraude-em-instituicoes-de-ensino/" TargetMode="External"/><Relationship Id="rId4" Type="http://schemas.openxmlformats.org/officeDocument/2006/relationships/hyperlink" Target="https://extra.globo.com/casos-de-policia/operacao-enquadra-escolas-que-emitiram-350-mil-diplomas-falsos-movimentaram-700-milhoes-em-5-anos-23097384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.gov.br/materia/-/asset_publisher/Kujrw0TZC2Mb/content/id/6654417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415680" y="593280"/>
            <a:ext cx="11358240" cy="76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" name="CustomShape 2"/>
          <p:cNvSpPr/>
          <p:nvPr/>
        </p:nvSpPr>
        <p:spPr>
          <a:xfrm>
            <a:off x="415680" y="1536480"/>
            <a:ext cx="11358240" cy="455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8" name="Shape 63"/>
          <p:cNvPicPr/>
          <p:nvPr/>
        </p:nvPicPr>
        <p:blipFill>
          <a:blip r:embed="rId2"/>
          <a:stretch/>
        </p:blipFill>
        <p:spPr>
          <a:xfrm>
            <a:off x="0" y="1920"/>
            <a:ext cx="12189600" cy="6855840"/>
          </a:xfrm>
          <a:prstGeom prst="rect">
            <a:avLst/>
          </a:prstGeom>
          <a:ln>
            <a:noFill/>
          </a:ln>
        </p:spPr>
      </p:pic>
      <p:pic>
        <p:nvPicPr>
          <p:cNvPr id="39" name="Picture 38"/>
          <p:cNvPicPr/>
          <p:nvPr/>
        </p:nvPicPr>
        <p:blipFill>
          <a:blip r:embed="rId3"/>
          <a:stretch/>
        </p:blipFill>
        <p:spPr>
          <a:xfrm>
            <a:off x="5718720" y="6149760"/>
            <a:ext cx="1217280" cy="655680"/>
          </a:xfrm>
          <a:prstGeom prst="rect">
            <a:avLst/>
          </a:prstGeom>
          <a:ln>
            <a:noFill/>
          </a:ln>
        </p:spPr>
      </p:pic>
      <p:sp>
        <p:nvSpPr>
          <p:cNvPr id="40" name="CustomShape 3"/>
          <p:cNvSpPr/>
          <p:nvPr/>
        </p:nvSpPr>
        <p:spPr>
          <a:xfrm rot="21571800">
            <a:off x="254880" y="1449445"/>
            <a:ext cx="10968000" cy="276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/>
          <a:lstStyle/>
          <a:p>
            <a:pPr>
              <a:lnSpc>
                <a:spcPct val="100000"/>
              </a:lnSpc>
            </a:pPr>
            <a:r>
              <a:rPr lang="pt-BR" sz="4800" b="1" spc="-1" dirty="0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</a:rPr>
              <a:t>SERVIÇO RAP/DDR: </a:t>
            </a:r>
          </a:p>
          <a:p>
            <a:pPr>
              <a:lnSpc>
                <a:spcPct val="100000"/>
              </a:lnSpc>
            </a:pPr>
            <a:r>
              <a:rPr lang="pt-BR" sz="4800" b="1" spc="-1" dirty="0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</a:rPr>
              <a:t>Adesões para o Módulo Diploma Digital</a:t>
            </a:r>
            <a:endParaRPr lang="pt-BR" sz="5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1" name="CustomShape 4"/>
          <p:cNvSpPr/>
          <p:nvPr/>
        </p:nvSpPr>
        <p:spPr>
          <a:xfrm>
            <a:off x="342240" y="3060253"/>
            <a:ext cx="6849120" cy="169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/>
          <a:lstStyle/>
          <a:p>
            <a:pPr>
              <a:lnSpc>
                <a:spcPct val="100000"/>
              </a:lnSpc>
            </a:pPr>
            <a:endParaRPr lang="en-US" sz="2400" spc="-1" dirty="0">
              <a:solidFill>
                <a:srgbClr val="3366FF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100000"/>
              </a:lnSpc>
            </a:pP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600" b="1" spc="-1" dirty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Guido Lemos</a:t>
            </a:r>
          </a:p>
          <a:p>
            <a:pPr>
              <a:lnSpc>
                <a:spcPct val="100000"/>
              </a:lnSpc>
            </a:pPr>
            <a:r>
              <a:rPr lang="en-US" sz="3200" b="1" spc="-1" dirty="0" err="1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Lavid</a:t>
            </a:r>
            <a:r>
              <a:rPr lang="en-US" sz="3200" b="1" spc="-1" dirty="0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- UFPB</a:t>
            </a:r>
            <a:endParaRPr lang="en-US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87115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5ecd367165_0_18"/>
          <p:cNvSpPr txBox="1">
            <a:spLocks noGrp="1"/>
          </p:cNvSpPr>
          <p:nvPr>
            <p:ph type="title"/>
          </p:nvPr>
        </p:nvSpPr>
        <p:spPr>
          <a:xfrm>
            <a:off x="1981200" y="-31200"/>
            <a:ext cx="8229300" cy="11448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pt-BR" sz="2400"/>
              <a:t>Enfrentamos um problema crônico de grande proporção</a:t>
            </a:r>
            <a:endParaRPr sz="2400"/>
          </a:p>
        </p:txBody>
      </p:sp>
      <p:sp>
        <p:nvSpPr>
          <p:cNvPr id="270" name="Google Shape;270;g5ecd367165_0_18"/>
          <p:cNvSpPr txBox="1">
            <a:spLocks noGrp="1"/>
          </p:cNvSpPr>
          <p:nvPr>
            <p:ph type="body" idx="1"/>
          </p:nvPr>
        </p:nvSpPr>
        <p:spPr>
          <a:xfrm>
            <a:off x="1981200" y="1017133"/>
            <a:ext cx="8229300" cy="5261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457200" indent="-330200">
              <a:spcBef>
                <a:spcPts val="0"/>
              </a:spcBef>
              <a:buSzPts val="1600"/>
              <a:buChar char="●"/>
            </a:pPr>
            <a:r>
              <a:rPr lang="pt-BR" sz="1600"/>
              <a:t>CPI da ALEPE aponta para mais de 20 mil alunos sendo razoável estimar um custo de 50 mil reais por fraude, chegando a uma estimativa de 1 bilhão de reais, se considerarmos que Pernambuco tem 9,3 milhoes de habitantes e o Brasil 209, é razoável considerar que as fraudes no Brasil possam atingir cerca de </a:t>
            </a:r>
            <a:r>
              <a:rPr lang="pt-BR" sz="1600" b="1"/>
              <a:t>450 mil estudantes</a:t>
            </a:r>
            <a:r>
              <a:rPr lang="pt-BR" sz="1600"/>
              <a:t> (</a:t>
            </a:r>
            <a:r>
              <a:rPr lang="pt-BR" sz="1600" u="sng">
                <a:solidFill>
                  <a:schemeClr val="hlink"/>
                </a:solidFill>
                <a:hlinkClick r:id="rId3"/>
              </a:rPr>
              <a:t>http://www.alepe.pe.gov.br/2016/07/21/investigacoes-realizadas-pela-cpi-na-alepe-apontam-mais-de-20-mil-estudantes-prejudicados/</a:t>
            </a:r>
            <a:r>
              <a:rPr lang="pt-BR" sz="1600">
                <a:solidFill>
                  <a:schemeClr val="dk1"/>
                </a:solidFill>
              </a:rPr>
              <a:t>)</a:t>
            </a:r>
            <a:endParaRPr sz="1600">
              <a:solidFill>
                <a:schemeClr val="dk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sz="1600">
              <a:solidFill>
                <a:schemeClr val="dk1"/>
              </a:solidFill>
            </a:endParaRPr>
          </a:p>
          <a:p>
            <a:pPr marL="457200" indent="-33020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600"/>
              <a:buChar char="●"/>
            </a:pPr>
            <a:r>
              <a:rPr lang="pt-BR" sz="1600"/>
              <a:t>Operação enquadra escolas que emitiram 350 mil diplomas falsos e movimentaram R$ 700 milhões em 5 anos, fazendo o mesmo cálculo considerando que o Rio de Janeiro tem 16,72 milhões de habitantes a estimativa é que </a:t>
            </a:r>
            <a:r>
              <a:rPr lang="pt-BR" sz="1600" b="1"/>
              <a:t>3,75 milhões </a:t>
            </a:r>
            <a:r>
              <a:rPr lang="pt-BR" sz="1600"/>
              <a:t>de estudantes possam ter sido prejudicados no Brasil (</a:t>
            </a:r>
            <a:r>
              <a:rPr lang="pt-BR" sz="1600" u="sng">
                <a:solidFill>
                  <a:schemeClr val="hlink"/>
                </a:solidFill>
                <a:hlinkClick r:id="rId4"/>
              </a:rPr>
              <a:t>https://extra.globo.com/casos-de-policia/operacao-enquadra-escolas-que-emitiram-350-mil-diplomas-falsos-movimentaram-700-milhoes-em-5-anos-23097384.html</a:t>
            </a:r>
            <a:r>
              <a:rPr lang="pt-BR" sz="1600">
                <a:solidFill>
                  <a:schemeClr val="dk1"/>
                </a:solidFill>
              </a:rPr>
              <a:t>)</a:t>
            </a:r>
            <a:endParaRPr sz="1600">
              <a:solidFill>
                <a:schemeClr val="dk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sz="1600">
              <a:solidFill>
                <a:schemeClr val="dk1"/>
              </a:solidFill>
            </a:endParaRPr>
          </a:p>
          <a:p>
            <a:pPr marL="457200" indent="-33020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ts val="1600"/>
              <a:buChar char="●"/>
            </a:pPr>
            <a:r>
              <a:rPr lang="pt-BR" sz="1600"/>
              <a:t>Mais de 65 mil diplomas emitidos pela Associação de Ensino Superior de Nova Iguaçu, mantenedora da Universidade Iguaçu (Unig), do Rio de Janeiro, foram cancelados em 2018 pelo MEC (</a:t>
            </a:r>
            <a:r>
              <a:rPr lang="pt-BR" sz="1600" u="sng">
                <a:solidFill>
                  <a:schemeClr val="hlink"/>
                </a:solidFill>
                <a:hlinkClick r:id="rId5"/>
              </a:rPr>
              <a:t>https://desafiosdaeducacao.com.br/mec-cancela-65-mil-diplomas-por-fraude-em-instituicoes-de-ensino</a:t>
            </a:r>
            <a:r>
              <a:rPr lang="pt-BR" sz="1600">
                <a:uFill>
                  <a:noFill/>
                </a:uFill>
                <a:hlinkClick r:id="rId5"/>
              </a:rPr>
              <a:t>/</a:t>
            </a:r>
            <a:r>
              <a:rPr lang="pt-BR" sz="1600"/>
              <a:t>)</a:t>
            </a:r>
            <a:endParaRPr sz="1600"/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16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144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4" name="Google Shape;284;g5ecd367165_0_31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33601" y="1"/>
            <a:ext cx="7996851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9813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ulo 2">
            <a:extLst>
              <a:ext uri="{FF2B5EF4-FFF2-40B4-BE49-F238E27FC236}">
                <a16:creationId xmlns:a16="http://schemas.microsoft.com/office/drawing/2014/main" id="{6334C29A-8AF4-AB4B-ACD2-A8E0AC7A4B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rgbClr val="000000"/>
              </a:buClr>
              <a:buSzPts val="2400"/>
            </a:pPr>
            <a:r>
              <a:rPr lang="en-US" altLang="pt-BR" sz="3200" dirty="0" err="1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Combate</a:t>
            </a:r>
            <a:r>
              <a:rPr lang="en-US" altLang="pt-BR" sz="3200" dirty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a </a:t>
            </a:r>
            <a:r>
              <a:rPr lang="en-US" altLang="pt-BR" sz="3200" dirty="0" err="1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Fraudes</a:t>
            </a:r>
            <a:r>
              <a:rPr lang="en-US" altLang="pt-BR" sz="3200" dirty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e </a:t>
            </a:r>
            <a:r>
              <a:rPr lang="en-US" altLang="pt-BR" sz="3200" dirty="0" err="1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Garantia</a:t>
            </a:r>
            <a:r>
              <a:rPr lang="en-US" altLang="pt-BR" sz="3200" dirty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de </a:t>
            </a:r>
            <a:r>
              <a:rPr lang="en-US" altLang="pt-BR" sz="3200" dirty="0" err="1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Disponibilidade</a:t>
            </a:r>
            <a:endParaRPr lang="en-US" altLang="pt-BR" sz="2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Google Shape;145;p29">
            <a:extLst>
              <a:ext uri="{FF2B5EF4-FFF2-40B4-BE49-F238E27FC236}">
                <a16:creationId xmlns:a16="http://schemas.microsoft.com/office/drawing/2014/main" id="{D50370F1-B56C-A647-AE91-D7DE8AB64A65}"/>
              </a:ext>
            </a:extLst>
          </p:cNvPr>
          <p:cNvSpPr/>
          <p:nvPr/>
        </p:nvSpPr>
        <p:spPr>
          <a:xfrm>
            <a:off x="1814513" y="1974058"/>
            <a:ext cx="8068866" cy="3784997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45700" rIns="91425" bIns="45700"/>
          <a:lstStyle/>
          <a:p>
            <a:pPr marL="343072" indent="-327490">
              <a:buSzPts val="1400"/>
              <a:buFont typeface="Arial"/>
              <a:buChar char="➔"/>
              <a:defRPr/>
            </a:pPr>
            <a:r>
              <a:rPr lang="en-US" b="1" dirty="0" err="1"/>
              <a:t>Fraudes</a:t>
            </a:r>
            <a:endParaRPr b="1" dirty="0"/>
          </a:p>
          <a:p>
            <a:pPr marL="685783" lvl="1" indent="-317492">
              <a:buSzPts val="1400"/>
              <a:buFont typeface="Arial"/>
              <a:buChar char="○"/>
              <a:defRPr/>
            </a:pPr>
            <a:r>
              <a:rPr lang="en-US" b="1" dirty="0" err="1"/>
              <a:t>Externas</a:t>
            </a:r>
            <a:endParaRPr b="1" dirty="0"/>
          </a:p>
          <a:p>
            <a:pPr marL="971526" lvl="2" indent="-317492">
              <a:buSzPts val="1400"/>
              <a:buFont typeface="Arial"/>
              <a:buChar char="■"/>
              <a:defRPr/>
            </a:pPr>
            <a:r>
              <a:rPr lang="en-US" dirty="0" err="1"/>
              <a:t>Apresentação</a:t>
            </a:r>
            <a:r>
              <a:rPr lang="en-US" dirty="0"/>
              <a:t> de </a:t>
            </a:r>
            <a:r>
              <a:rPr lang="en-US" dirty="0" err="1"/>
              <a:t>cópias</a:t>
            </a:r>
            <a:r>
              <a:rPr lang="en-US" dirty="0"/>
              <a:t> falsas de diplomas</a:t>
            </a:r>
            <a:endParaRPr dirty="0"/>
          </a:p>
          <a:p>
            <a:pPr marL="685783" lvl="1" indent="-317492">
              <a:buSzPts val="1400"/>
              <a:buFont typeface="Arial"/>
              <a:buChar char="○"/>
              <a:defRPr/>
            </a:pPr>
            <a:r>
              <a:rPr lang="en-US" b="1" dirty="0" err="1"/>
              <a:t>Internas</a:t>
            </a:r>
            <a:endParaRPr dirty="0"/>
          </a:p>
          <a:p>
            <a:pPr marL="1028675" lvl="2" indent="-317492">
              <a:buSzPts val="1400"/>
              <a:buFont typeface="Arial"/>
              <a:buChar char="■"/>
              <a:defRPr/>
            </a:pPr>
            <a:r>
              <a:rPr lang="en-US" i="1" dirty="0" err="1"/>
              <a:t>Individuais</a:t>
            </a:r>
            <a:endParaRPr i="1" dirty="0"/>
          </a:p>
          <a:p>
            <a:pPr marL="1371566" lvl="3" indent="-317492">
              <a:buSzPts val="1400"/>
              <a:buFont typeface="Arial"/>
              <a:buChar char="●"/>
              <a:defRPr/>
            </a:pPr>
            <a:r>
              <a:rPr lang="en-US" dirty="0" err="1"/>
              <a:t>Emissão</a:t>
            </a:r>
            <a:r>
              <a:rPr lang="en-US" dirty="0"/>
              <a:t> e </a:t>
            </a:r>
            <a:r>
              <a:rPr lang="en-US" dirty="0" err="1"/>
              <a:t>registro</a:t>
            </a:r>
            <a:r>
              <a:rPr lang="en-US" dirty="0"/>
              <a:t> de diplomas </a:t>
            </a:r>
            <a:r>
              <a:rPr lang="en-US" dirty="0" err="1"/>
              <a:t>irregulares</a:t>
            </a:r>
            <a:endParaRPr dirty="0"/>
          </a:p>
          <a:p>
            <a:pPr marL="1371566" lvl="3" indent="-317492">
              <a:buSzPts val="1400"/>
              <a:buFont typeface="Arial"/>
              <a:buChar char="●"/>
              <a:defRPr/>
            </a:pPr>
            <a:r>
              <a:rPr lang="en-US" dirty="0" err="1"/>
              <a:t>Adulteração</a:t>
            </a:r>
            <a:r>
              <a:rPr lang="en-US" dirty="0"/>
              <a:t> do </a:t>
            </a:r>
            <a:r>
              <a:rPr lang="en-US" dirty="0" err="1"/>
              <a:t>livro</a:t>
            </a:r>
            <a:r>
              <a:rPr lang="en-US" dirty="0"/>
              <a:t> de </a:t>
            </a:r>
            <a:r>
              <a:rPr lang="en-US" dirty="0" err="1"/>
              <a:t>registros</a:t>
            </a:r>
            <a:endParaRPr dirty="0"/>
          </a:p>
          <a:p>
            <a:pPr marL="971526" lvl="2" indent="-317492">
              <a:buSzPts val="1400"/>
              <a:buFont typeface="Arial"/>
              <a:buChar char="■"/>
              <a:defRPr/>
            </a:pPr>
            <a:r>
              <a:rPr lang="en-US" i="1" dirty="0" err="1"/>
              <a:t>Institucionais</a:t>
            </a:r>
            <a:endParaRPr i="1" dirty="0"/>
          </a:p>
          <a:p>
            <a:pPr marL="1371566" lvl="3" indent="-330192">
              <a:buSzPts val="1600"/>
              <a:buFont typeface="Noto Sans Symbols"/>
              <a:buChar char="●"/>
              <a:defRPr/>
            </a:pPr>
            <a:r>
              <a:rPr lang="en-US" dirty="0" err="1"/>
              <a:t>Comercialização</a:t>
            </a:r>
            <a:r>
              <a:rPr lang="en-US" dirty="0"/>
              <a:t> de diplomas </a:t>
            </a:r>
            <a:r>
              <a:rPr lang="en-US" dirty="0" err="1"/>
              <a:t>irregulares</a:t>
            </a:r>
            <a:endParaRPr dirty="0"/>
          </a:p>
          <a:p>
            <a:pPr>
              <a:buSzPts val="1800"/>
              <a:defRPr/>
            </a:pPr>
            <a:endParaRPr dirty="0"/>
          </a:p>
          <a:p>
            <a:pPr marL="343072" indent="-343072">
              <a:buSzPts val="1800"/>
              <a:buFont typeface="Noto Sans Symbols"/>
              <a:buChar char="➔"/>
              <a:defRPr/>
            </a:pPr>
            <a:r>
              <a:rPr lang="en-US" b="1" dirty="0" err="1"/>
              <a:t>Acesso</a:t>
            </a:r>
            <a:r>
              <a:rPr lang="en-US" b="1" dirty="0"/>
              <a:t> </a:t>
            </a:r>
            <a:r>
              <a:rPr lang="en-US" b="1" dirty="0" err="1"/>
              <a:t>contínuo</a:t>
            </a:r>
            <a:r>
              <a:rPr lang="en-US" b="1" dirty="0"/>
              <a:t> </a:t>
            </a:r>
            <a:r>
              <a:rPr lang="en-US" b="1" dirty="0" err="1"/>
              <a:t>ao</a:t>
            </a:r>
            <a:r>
              <a:rPr lang="en-US" b="1" dirty="0"/>
              <a:t> </a:t>
            </a:r>
            <a:r>
              <a:rPr lang="en-US" b="1" dirty="0" err="1"/>
              <a:t>Acervo</a:t>
            </a:r>
            <a:r>
              <a:rPr lang="en-US" b="1" dirty="0"/>
              <a:t> de Diplomas</a:t>
            </a:r>
            <a:endParaRPr b="1" dirty="0"/>
          </a:p>
        </p:txBody>
      </p:sp>
      <p:sp>
        <p:nvSpPr>
          <p:cNvPr id="6" name="Google Shape;147;p29">
            <a:extLst>
              <a:ext uri="{FF2B5EF4-FFF2-40B4-BE49-F238E27FC236}">
                <a16:creationId xmlns:a16="http://schemas.microsoft.com/office/drawing/2014/main" id="{8CE5589D-7346-FB40-AABD-F401C052CE2D}"/>
              </a:ext>
            </a:extLst>
          </p:cNvPr>
          <p:cNvSpPr/>
          <p:nvPr/>
        </p:nvSpPr>
        <p:spPr>
          <a:xfrm>
            <a:off x="8368905" y="3719513"/>
            <a:ext cx="2025253" cy="385763"/>
          </a:xfrm>
          <a:prstGeom prst="wedgeRectCallout">
            <a:avLst>
              <a:gd name="adj1" fmla="val -80014"/>
              <a:gd name="adj2" fmla="val -19431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91425" tIns="45700" rIns="91425" bIns="45700" anchor="ctr"/>
          <a:lstStyle/>
          <a:p>
            <a:pPr algn="ctr">
              <a:buSzPts val="2000"/>
              <a:defRPr/>
            </a:pPr>
            <a:r>
              <a:rPr lang="en-US" sz="2000" b="1">
                <a:solidFill>
                  <a:schemeClr val="lt1"/>
                </a:solidFill>
              </a:rPr>
              <a:t>BLOCKCHAIN</a:t>
            </a:r>
            <a:endParaRPr sz="2000"/>
          </a:p>
        </p:txBody>
      </p:sp>
      <p:sp>
        <p:nvSpPr>
          <p:cNvPr id="7" name="Google Shape;148;p29">
            <a:extLst>
              <a:ext uri="{FF2B5EF4-FFF2-40B4-BE49-F238E27FC236}">
                <a16:creationId xmlns:a16="http://schemas.microsoft.com/office/drawing/2014/main" id="{9DA6B65B-7823-A847-B0CF-0988DD5CA482}"/>
              </a:ext>
            </a:extLst>
          </p:cNvPr>
          <p:cNvSpPr/>
          <p:nvPr/>
        </p:nvSpPr>
        <p:spPr>
          <a:xfrm>
            <a:off x="7903369" y="5000625"/>
            <a:ext cx="2437210" cy="647700"/>
          </a:xfrm>
          <a:prstGeom prst="wedgeRectCallout">
            <a:avLst>
              <a:gd name="adj1" fmla="val -83015"/>
              <a:gd name="adj2" fmla="val -25143"/>
            </a:avLst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lIns="91425" tIns="45700" rIns="91425" bIns="45700" anchor="ctr"/>
          <a:lstStyle/>
          <a:p>
            <a:pPr algn="ctr">
              <a:buSzPts val="2000"/>
              <a:defRPr/>
            </a:pPr>
            <a:r>
              <a:rPr lang="en-US" sz="2000" b="1">
                <a:solidFill>
                  <a:schemeClr val="lt1"/>
                </a:solidFill>
              </a:rPr>
              <a:t>PRESERVAÇÃO DIGITAL</a:t>
            </a:r>
            <a:endParaRPr sz="2000"/>
          </a:p>
        </p:txBody>
      </p:sp>
      <p:sp>
        <p:nvSpPr>
          <p:cNvPr id="16389" name="Google Shape;149;p29">
            <a:extLst>
              <a:ext uri="{FF2B5EF4-FFF2-40B4-BE49-F238E27FC236}">
                <a16:creationId xmlns:a16="http://schemas.microsoft.com/office/drawing/2014/main" id="{0618EA00-25DA-A040-A2FB-895FAA396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8644" y="2387204"/>
            <a:ext cx="2145506" cy="1101328"/>
          </a:xfrm>
          <a:prstGeom prst="wedgeRectCallout">
            <a:avLst>
              <a:gd name="adj1" fmla="val -87431"/>
              <a:gd name="adj2" fmla="val -23977"/>
            </a:avLst>
          </a:prstGeom>
          <a:solidFill>
            <a:schemeClr val="accent1"/>
          </a:solidFill>
          <a:ln w="25400">
            <a:solidFill>
              <a:srgbClr val="395E89"/>
            </a:solidFill>
            <a:round/>
            <a:headEnd type="none" w="sm" len="sm"/>
            <a:tailEnd type="none" w="sm" len="sm"/>
          </a:ln>
        </p:spPr>
        <p:txBody>
          <a:bodyPr lIns="91425" tIns="45700" rIns="91425" bIns="457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Clr>
                <a:srgbClr val="000000"/>
              </a:buClr>
              <a:buSzPts val="1800"/>
            </a:pPr>
            <a:r>
              <a:rPr lang="en-US" altLang="pt-BR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CERTIFICAÇÃO DIGITAL</a:t>
            </a:r>
            <a:endParaRPr lang="pt-BR" altLang="pt-BR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187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2">
            <a:extLst>
              <a:ext uri="{FF2B5EF4-FFF2-40B4-BE49-F238E27FC236}">
                <a16:creationId xmlns:a16="http://schemas.microsoft.com/office/drawing/2014/main" id="{2173A152-E2BA-D445-B93C-7EECFE4E8A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23060" y="857250"/>
            <a:ext cx="7543800" cy="1207008"/>
          </a:xfrm>
        </p:spPr>
        <p:txBody>
          <a:bodyPr/>
          <a:lstStyle/>
          <a:p>
            <a:r>
              <a:rPr lang="en-US" altLang="pt-BR" sz="2400" dirty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Classes e </a:t>
            </a:r>
            <a:r>
              <a:rPr lang="en-US" altLang="pt-BR" sz="2400" dirty="0" err="1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versões</a:t>
            </a:r>
            <a:r>
              <a:rPr lang="en-US" altLang="pt-BR" sz="2400" dirty="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 de DDR </a:t>
            </a:r>
            <a:r>
              <a:rPr lang="en-US" altLang="pt-BR" sz="2400" dirty="0" err="1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tratadas</a:t>
            </a:r>
            <a:endParaRPr lang="en-US" alt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12D3D690-9D6D-7143-87A9-40AF2288A461}"/>
              </a:ext>
            </a:extLst>
          </p:cNvPr>
          <p:cNvGrpSpPr/>
          <p:nvPr/>
        </p:nvGrpSpPr>
        <p:grpSpPr>
          <a:xfrm>
            <a:off x="2158702" y="2540795"/>
            <a:ext cx="7789353" cy="2235601"/>
            <a:chOff x="623379" y="2540794"/>
            <a:chExt cx="7800675" cy="2441972"/>
          </a:xfrm>
        </p:grpSpPr>
        <p:pic>
          <p:nvPicPr>
            <p:cNvPr id="18434" name="Google Shape;178;p31" descr="DocumentoDigitalAssinado.png">
              <a:extLst>
                <a:ext uri="{FF2B5EF4-FFF2-40B4-BE49-F238E27FC236}">
                  <a16:creationId xmlns:a16="http://schemas.microsoft.com/office/drawing/2014/main" id="{4F4E54FD-2245-4546-94B5-BF7385DAADAC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379" y="2540794"/>
              <a:ext cx="2486025" cy="2441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5" name="Google Shape;179;p31" descr="DocumentoDigitalRegistrado.png">
              <a:extLst>
                <a:ext uri="{FF2B5EF4-FFF2-40B4-BE49-F238E27FC236}">
                  <a16:creationId xmlns:a16="http://schemas.microsoft.com/office/drawing/2014/main" id="{5C5F71F8-FC36-6F4D-B07F-E46D9DC55F3C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9704" y="2577704"/>
              <a:ext cx="2431256" cy="2388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36" name="Google Shape;180;p31" descr="DocumentoDigitalPreservado.png">
              <a:extLst>
                <a:ext uri="{FF2B5EF4-FFF2-40B4-BE49-F238E27FC236}">
                  <a16:creationId xmlns:a16="http://schemas.microsoft.com/office/drawing/2014/main" id="{25CC5DB4-D9E5-F64B-8194-60F725168436}"/>
                </a:ext>
              </a:extLst>
            </p:cNvPr>
            <p:cNvPicPr preferRelativeResize="0"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7085" y="2591992"/>
              <a:ext cx="2416969" cy="2374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1448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TextShape 1"/>
          <p:cNvSpPr txBox="1"/>
          <p:nvPr/>
        </p:nvSpPr>
        <p:spPr>
          <a:xfrm>
            <a:off x="1697150" y="658878"/>
            <a:ext cx="4252420" cy="641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sz="3200" b="1" spc="-1" dirty="0"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Arquitetura do Serviço</a:t>
            </a:r>
            <a:endParaRPr lang="pt-BR" sz="3200" spc="-1" dirty="0"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pt-BR" sz="3200" spc="-1" dirty="0"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41" name="Picture 2"/>
          <p:cNvPicPr/>
          <p:nvPr/>
        </p:nvPicPr>
        <p:blipFill>
          <a:blip r:embed="rId2"/>
          <a:stretch/>
        </p:blipFill>
        <p:spPr>
          <a:xfrm>
            <a:off x="5949570" y="857250"/>
            <a:ext cx="4717980" cy="5143230"/>
          </a:xfrm>
          <a:prstGeom prst="rect">
            <a:avLst/>
          </a:prstGeom>
          <a:ln>
            <a:noFill/>
          </a:ln>
        </p:spPr>
      </p:pic>
      <p:sp>
        <p:nvSpPr>
          <p:cNvPr id="442" name="CustomShape 2"/>
          <p:cNvSpPr/>
          <p:nvPr/>
        </p:nvSpPr>
        <p:spPr>
          <a:xfrm>
            <a:off x="1604190" y="1886760"/>
            <a:ext cx="4110480" cy="46869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/>
          <a:lstStyle/>
          <a:p>
            <a:pPr marL="1890"/>
            <a:r>
              <a:rPr lang="en-US" sz="1500" spc="-1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Principais componentes:</a:t>
            </a:r>
            <a:endParaRPr lang="en-US" sz="1350" spc="-1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90"/>
            <a:endParaRPr lang="en-US" sz="1350" spc="-1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7310" indent="-255150">
              <a:buClr>
                <a:srgbClr val="FF0000"/>
              </a:buClr>
              <a:buSzPct val="80000"/>
              <a:buFont typeface="Wingdings" charset="2"/>
              <a:buChar char=""/>
            </a:pPr>
            <a:r>
              <a:rPr lang="en-US" sz="1500" b="1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Webservice</a:t>
            </a:r>
            <a:r>
              <a:rPr lang="en-US" sz="1500" spc="-1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para Registro e Autenticação</a:t>
            </a:r>
            <a:endParaRPr lang="en-US" sz="1350" spc="-1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7310" indent="-255150">
              <a:buClr>
                <a:srgbClr val="FF0000"/>
              </a:buClr>
              <a:buSzPct val="80000"/>
              <a:buFont typeface="Wingdings" charset="2"/>
              <a:buChar char=""/>
            </a:pPr>
            <a:r>
              <a:rPr lang="en-US" sz="1500" b="1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Portal</a:t>
            </a:r>
            <a:r>
              <a:rPr lang="en-US" sz="1500" spc="-1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de Autenticação Interativo</a:t>
            </a:r>
            <a:endParaRPr lang="en-US" sz="1350" spc="-1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7310" indent="-255150">
              <a:buClr>
                <a:srgbClr val="FF0000"/>
              </a:buClr>
              <a:buSzPct val="80000"/>
              <a:buFont typeface="Wingdings" charset="2"/>
              <a:buChar char=""/>
            </a:pPr>
            <a:r>
              <a:rPr lang="en-US" sz="1500" b="1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Conectores</a:t>
            </a:r>
            <a:r>
              <a:rPr lang="en-US" sz="1500" spc="-1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de Integração com ERP IES</a:t>
            </a:r>
            <a:endParaRPr lang="en-US" sz="1350" spc="-1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7310" indent="-255150">
              <a:buClr>
                <a:srgbClr val="FF0000"/>
              </a:buClr>
              <a:buSzPct val="80000"/>
              <a:buFont typeface="Wingdings" charset="2"/>
              <a:buChar char=""/>
            </a:pPr>
            <a:r>
              <a:rPr lang="en-US" sz="1500" b="1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Repositório</a:t>
            </a:r>
            <a:r>
              <a:rPr lang="en-US" sz="1500" spc="-1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de Preservação Digital Integrado</a:t>
            </a:r>
            <a:endParaRPr lang="en-US" sz="1350" spc="-1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7310" indent="-274050">
              <a:lnSpc>
                <a:spcPct val="115000"/>
              </a:lnSpc>
              <a:buClr>
                <a:srgbClr val="FF0000"/>
              </a:buClr>
              <a:buFont typeface="Calibri"/>
              <a:buChar char="➔"/>
            </a:pPr>
            <a:r>
              <a:rPr lang="en-US" sz="1500" b="1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Gerador</a:t>
            </a:r>
            <a:r>
              <a:rPr lang="en-US" sz="1500" spc="-1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DDR (PDF/A ou XML)</a:t>
            </a:r>
            <a:endParaRPr lang="en-US" sz="1350" spc="-1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00210" lvl="1" indent="-274050">
              <a:lnSpc>
                <a:spcPct val="115000"/>
              </a:lnSpc>
              <a:buClr>
                <a:srgbClr val="FF0000"/>
              </a:buClr>
              <a:buFont typeface="Calibri"/>
              <a:buChar char="➔"/>
            </a:pPr>
            <a:r>
              <a:rPr lang="en-US" sz="1500" spc="-1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Baseado em </a:t>
            </a:r>
            <a:r>
              <a:rPr lang="en-US" sz="1500" i="1" spc="-1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templates</a:t>
            </a:r>
            <a:r>
              <a:rPr lang="en-US" sz="1500" spc="-1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personalizáveis</a:t>
            </a:r>
            <a:endParaRPr lang="en-US" sz="1350" spc="-1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00210" lvl="1" indent="-274050">
              <a:lnSpc>
                <a:spcPct val="115000"/>
              </a:lnSpc>
              <a:buClr>
                <a:srgbClr val="FF0000"/>
              </a:buClr>
              <a:buFont typeface="Calibri"/>
              <a:buChar char="➔"/>
            </a:pPr>
            <a:r>
              <a:rPr lang="en-US" sz="1500" spc="-1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Representação visual com metadados</a:t>
            </a:r>
            <a:endParaRPr lang="en-US" sz="1350" spc="-1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7310" indent="-274050">
              <a:lnSpc>
                <a:spcPct val="115000"/>
              </a:lnSpc>
              <a:buClr>
                <a:srgbClr val="FF0000"/>
              </a:buClr>
              <a:buFont typeface="Calibri"/>
              <a:buChar char="➔"/>
            </a:pPr>
            <a:r>
              <a:rPr lang="en-US" sz="1500" b="1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Assinador</a:t>
            </a:r>
            <a:r>
              <a:rPr lang="en-US" sz="1500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</a:t>
            </a:r>
            <a:r>
              <a:rPr lang="en-US" sz="1500" spc="-1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DDR </a:t>
            </a:r>
            <a:endParaRPr lang="en-US" sz="1350" spc="-1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00210" lvl="1" indent="-274050">
              <a:lnSpc>
                <a:spcPct val="115000"/>
              </a:lnSpc>
              <a:buClr>
                <a:srgbClr val="FF0000"/>
              </a:buClr>
              <a:buFont typeface="Calibri"/>
              <a:buChar char="➔"/>
            </a:pPr>
            <a:r>
              <a:rPr lang="en-US" sz="1500" spc="-1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Offline, com instalação e uso controlado</a:t>
            </a:r>
            <a:endParaRPr lang="en-US" sz="1350" spc="-1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00210" lvl="1" indent="-274050">
              <a:lnSpc>
                <a:spcPct val="115000"/>
              </a:lnSpc>
              <a:buClr>
                <a:srgbClr val="FF0000"/>
              </a:buClr>
              <a:buFont typeface="Calibri"/>
              <a:buChar char="➔"/>
            </a:pPr>
            <a:r>
              <a:rPr lang="en-US" sz="1500" spc="-1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Validação e assinatura em lote</a:t>
            </a:r>
            <a:endParaRPr lang="en-US" sz="1350" spc="-1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00210" lvl="1" indent="-274050">
              <a:lnSpc>
                <a:spcPct val="115000"/>
              </a:lnSpc>
              <a:buClr>
                <a:srgbClr val="FF0000"/>
              </a:buClr>
              <a:buFont typeface="Calibri"/>
              <a:buChar char="➔"/>
            </a:pPr>
            <a:r>
              <a:rPr lang="en-US" sz="1500" spc="-1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Integração flexível com workflow/ERP</a:t>
            </a:r>
            <a:endParaRPr lang="en-US" sz="1350" spc="-1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7310" indent="-274050">
              <a:lnSpc>
                <a:spcPct val="115000"/>
              </a:lnSpc>
              <a:buClr>
                <a:srgbClr val="FF0000"/>
              </a:buClr>
              <a:buFont typeface="Calibri"/>
              <a:buChar char="➔"/>
            </a:pPr>
            <a:r>
              <a:rPr lang="en-US" sz="1500" b="1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Porta Documentos </a:t>
            </a:r>
            <a:r>
              <a:rPr lang="en-US" sz="1500" spc="-1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Eletrônicos </a:t>
            </a:r>
            <a:endParaRPr lang="en-US" sz="1350" spc="-1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00210" lvl="1" indent="-274050">
              <a:lnSpc>
                <a:spcPct val="115000"/>
              </a:lnSpc>
              <a:buClr>
                <a:srgbClr val="FF0000"/>
              </a:buClr>
              <a:buFont typeface="Calibri"/>
              <a:buChar char="➔"/>
            </a:pPr>
            <a:r>
              <a:rPr lang="en-US" sz="1500" b="1" i="1" spc="-1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app mobile </a:t>
            </a:r>
            <a:r>
              <a:rPr lang="en-US" sz="1500" spc="-1"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- versões para o detentor e para o receptor do diploma</a:t>
            </a:r>
            <a:endParaRPr lang="en-US" sz="1350" spc="-1"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350" spc="-1"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350" spc="-1"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350" spc="-1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062126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>
                                            <p:txEl>
                                              <p:charRg st="0" end="5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>
                                            <p:txEl>
                                              <p:charRg st="503" end="5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>
                                            <p:txEl>
                                              <p:charRg st="503" end="5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>
                                            <p:txEl>
                                              <p:charRg st="503" end="5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>
                                            <p:txEl>
                                              <p:charRg st="503" end="5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>
                                            <p:txEl>
                                              <p:charRg st="503" end="5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>
                                            <p:txEl>
                                              <p:charRg st="503" end="5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>
                                            <p:txEl>
                                              <p:charRg st="503" end="5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>
                                            <p:txEl>
                                              <p:charRg st="503" end="5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>
                                            <p:txEl>
                                              <p:charRg st="503" end="5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>
                                            <p:txEl>
                                              <p:charRg st="503" end="5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>
                                            <p:txEl>
                                              <p:charRg st="503" end="5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>
                                            <p:txEl>
                                              <p:charRg st="503" end="5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>
                                            <p:txEl>
                                              <p:charRg st="503" end="5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Espaço Reservado para Texto 6">
            <a:extLst>
              <a:ext uri="{FF2B5EF4-FFF2-40B4-BE49-F238E27FC236}">
                <a16:creationId xmlns:a16="http://schemas.microsoft.com/office/drawing/2014/main" id="{6FCCEAF7-96E8-3440-B392-21C327EA0960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 bwMode="auto">
          <a:xfrm>
            <a:off x="1887142" y="2052639"/>
            <a:ext cx="8330803" cy="33813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3072" indent="-343072">
              <a:buClr>
                <a:srgbClr val="FF0000"/>
              </a:buClr>
              <a:buSzPts val="1900"/>
              <a:buFont typeface="Noto Sans Symbols"/>
              <a:buChar char="➔"/>
              <a:defRPr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uso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combinado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das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tecnologias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b="1" i="1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blockchain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b="1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certificação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digital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800" b="1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preservação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digital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torna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possível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criação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b="1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plataformas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escaláveis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agnósticas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, para </a:t>
            </a:r>
            <a:r>
              <a:rPr lang="en-US" sz="1800" b="1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registro</a:t>
            </a: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 sz="18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autenticação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800" b="1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preservação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documentos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digitais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como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diplomas,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contratos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etc.</a:t>
            </a:r>
          </a:p>
          <a:p>
            <a:pPr marL="343072" indent="-343072">
              <a:buClr>
                <a:srgbClr val="FF0000"/>
              </a:buClr>
              <a:buSzPts val="1900"/>
              <a:buFont typeface="Noto Sans Symbols"/>
              <a:buChar char="➔"/>
              <a:defRPr/>
            </a:pP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Estas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plataformas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agregam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transparência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800" b="1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simplicidade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aos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processos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registro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autenticação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dificultando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ou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impossibilitando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ocorrência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fraudes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3072" indent="-343072">
              <a:lnSpc>
                <a:spcPct val="115000"/>
              </a:lnSpc>
              <a:buClr>
                <a:srgbClr val="FF0000"/>
              </a:buClr>
              <a:buSzPts val="1900"/>
              <a:buFont typeface="Calibri"/>
              <a:buChar char="➔"/>
              <a:defRPr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registro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unificado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permite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que o MEC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acompanhe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de forma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dinâmica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emissão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de diplomas no País (inclusive para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detecção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precoce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eventuais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desvios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343072" indent="-343072">
              <a:lnSpc>
                <a:spcPct val="115000"/>
              </a:lnSpc>
              <a:buClr>
                <a:srgbClr val="FF0000"/>
              </a:buClr>
              <a:buSzPts val="1900"/>
              <a:buFont typeface="Calibri"/>
              <a:buChar char="➔"/>
              <a:defRPr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autenticação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centralizada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permite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que o MEC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monitore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ocorrência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de diplomas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ilegítimos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primeira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utilização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também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onde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os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egressos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legítimos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das IES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estão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 err="1">
                <a:latin typeface="Calibri"/>
                <a:ea typeface="Calibri"/>
                <a:cs typeface="Calibri"/>
                <a:sym typeface="Calibri"/>
              </a:rPr>
              <a:t>atuando</a:t>
            </a:r>
            <a:endParaRPr lang="en-US" sz="1800" dirty="0">
              <a:latin typeface="Calibri"/>
              <a:ea typeface="Calibri"/>
              <a:cs typeface="Calibri"/>
              <a:sym typeface="Calibri"/>
            </a:endParaRPr>
          </a:p>
          <a:p>
            <a:pPr>
              <a:defRPr/>
            </a:pPr>
            <a:endParaRPr lang="pt-BR" altLang="pt-B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482" name="Título 5">
            <a:extLst>
              <a:ext uri="{FF2B5EF4-FFF2-40B4-BE49-F238E27FC236}">
                <a16:creationId xmlns:a16="http://schemas.microsoft.com/office/drawing/2014/main" id="{BF98B185-26F1-4C4C-B6AC-00C9ECB4F6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87141" y="845630"/>
            <a:ext cx="7543800" cy="1207008"/>
          </a:xfrm>
        </p:spPr>
        <p:txBody>
          <a:bodyPr/>
          <a:lstStyle/>
          <a:p>
            <a:r>
              <a:rPr lang="en-US" altLang="pt-BR" sz="2700" dirty="0" err="1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Conclus</a:t>
            </a:r>
            <a:r>
              <a:rPr lang="pt-BR" altLang="pt-BR" sz="2700" dirty="0" err="1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ões</a:t>
            </a:r>
            <a:endParaRPr lang="pt-BR" altLang="pt-BR" sz="2700" dirty="0"/>
          </a:p>
        </p:txBody>
      </p:sp>
    </p:spTree>
    <p:extLst>
      <p:ext uri="{BB962C8B-B14F-4D97-AF65-F5344CB8AC3E}">
        <p14:creationId xmlns:p14="http://schemas.microsoft.com/office/powerpoint/2010/main" val="934571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415680" y="593280"/>
            <a:ext cx="11358240" cy="76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" name="CustomShape 2"/>
          <p:cNvSpPr/>
          <p:nvPr/>
        </p:nvSpPr>
        <p:spPr>
          <a:xfrm>
            <a:off x="415680" y="1536480"/>
            <a:ext cx="11358240" cy="455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8" name="Shape 63"/>
          <p:cNvPicPr/>
          <p:nvPr/>
        </p:nvPicPr>
        <p:blipFill>
          <a:blip r:embed="rId2"/>
          <a:stretch/>
        </p:blipFill>
        <p:spPr>
          <a:xfrm>
            <a:off x="0" y="1920"/>
            <a:ext cx="12189600" cy="6855840"/>
          </a:xfrm>
          <a:prstGeom prst="rect">
            <a:avLst/>
          </a:prstGeom>
          <a:ln>
            <a:noFill/>
          </a:ln>
        </p:spPr>
      </p:pic>
      <p:pic>
        <p:nvPicPr>
          <p:cNvPr id="39" name="Picture 38"/>
          <p:cNvPicPr/>
          <p:nvPr/>
        </p:nvPicPr>
        <p:blipFill>
          <a:blip r:embed="rId3"/>
          <a:stretch/>
        </p:blipFill>
        <p:spPr>
          <a:xfrm>
            <a:off x="5718720" y="6149760"/>
            <a:ext cx="1217280" cy="655680"/>
          </a:xfrm>
          <a:prstGeom prst="rect">
            <a:avLst/>
          </a:prstGeom>
          <a:ln>
            <a:noFill/>
          </a:ln>
        </p:spPr>
      </p:pic>
      <p:sp>
        <p:nvSpPr>
          <p:cNvPr id="40" name="CustomShape 3"/>
          <p:cNvSpPr/>
          <p:nvPr/>
        </p:nvSpPr>
        <p:spPr>
          <a:xfrm rot="21571800">
            <a:off x="254880" y="1449445"/>
            <a:ext cx="10968000" cy="276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/>
          <a:lstStyle/>
          <a:p>
            <a:pPr>
              <a:lnSpc>
                <a:spcPct val="100000"/>
              </a:lnSpc>
            </a:pPr>
            <a:r>
              <a:rPr lang="pt-BR" sz="4800" b="1" spc="-1" dirty="0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</a:rPr>
              <a:t>SERVIÇO RAP/DDR: </a:t>
            </a:r>
          </a:p>
          <a:p>
            <a:pPr>
              <a:lnSpc>
                <a:spcPct val="100000"/>
              </a:lnSpc>
            </a:pPr>
            <a:r>
              <a:rPr lang="pt-BR" sz="4800" b="1" spc="-1" dirty="0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</a:rPr>
              <a:t>Adesões para o Módulo Diploma Digital</a:t>
            </a:r>
            <a:endParaRPr lang="pt-BR" sz="5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1" name="CustomShape 4"/>
          <p:cNvSpPr/>
          <p:nvPr/>
        </p:nvSpPr>
        <p:spPr>
          <a:xfrm>
            <a:off x="342240" y="3060253"/>
            <a:ext cx="6849120" cy="169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/>
          <a:lstStyle/>
          <a:p>
            <a:pPr>
              <a:lnSpc>
                <a:spcPct val="100000"/>
              </a:lnSpc>
            </a:pPr>
            <a:endParaRPr lang="en-US" sz="2400" spc="-1" dirty="0">
              <a:solidFill>
                <a:srgbClr val="3366FF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>
              <a:lnSpc>
                <a:spcPct val="100000"/>
              </a:lnSpc>
            </a:pP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600" b="1" spc="-1" dirty="0" err="1">
                <a:solidFill>
                  <a:srgbClr val="3366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atendimento@rnp.pb</a:t>
            </a:r>
            <a:endParaRPr lang="en-US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892215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03A806502F69B4CBDD4EBC5BEA149D4" ma:contentTypeVersion="7" ma:contentTypeDescription="Crie um novo documento." ma:contentTypeScope="" ma:versionID="bd413f72c896df1c04e44aab855616ee">
  <xsd:schema xmlns:xsd="http://www.w3.org/2001/XMLSchema" xmlns:xs="http://www.w3.org/2001/XMLSchema" xmlns:p="http://schemas.microsoft.com/office/2006/metadata/properties" xmlns:ns2="64aaa46b-1083-4884-a3ed-222ecc0a1ded" targetNamespace="http://schemas.microsoft.com/office/2006/metadata/properties" ma:root="true" ma:fieldsID="744c1e492b8ed4c3e173a96d8de61e2e" ns2:_="">
    <xsd:import namespace="64aaa46b-1083-4884-a3ed-222ecc0a1d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aa46b-1083-4884-a3ed-222ecc0a1d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19CA9D-CBD9-426B-9D36-550E7FBD9CEA}"/>
</file>

<file path=customXml/itemProps2.xml><?xml version="1.0" encoding="utf-8"?>
<ds:datastoreItem xmlns:ds="http://schemas.openxmlformats.org/officeDocument/2006/customXml" ds:itemID="{A49A5C11-5AA6-4A8C-A776-2BF25ABB04F7}"/>
</file>

<file path=customXml/itemProps3.xml><?xml version="1.0" encoding="utf-8"?>
<ds:datastoreItem xmlns:ds="http://schemas.openxmlformats.org/officeDocument/2006/customXml" ds:itemID="{F423CF3A-B526-4141-8EDF-2630675C6B14}"/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465</Words>
  <Application>Microsoft Macintosh PowerPoint</Application>
  <PresentationFormat>Widescreen</PresentationFormat>
  <Paragraphs>55</Paragraphs>
  <Slides>8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DejaVu Sans</vt:lpstr>
      <vt:lpstr>Noto Sans Symbols</vt:lpstr>
      <vt:lpstr>Verdana</vt:lpstr>
      <vt:lpstr>Wingdings</vt:lpstr>
      <vt:lpstr>Tema do Office</vt:lpstr>
      <vt:lpstr>Apresentação do PowerPoint</vt:lpstr>
      <vt:lpstr>Enfrentamos um problema crônico de grande proporção</vt:lpstr>
      <vt:lpstr>Apresentação do PowerPoint</vt:lpstr>
      <vt:lpstr>Combate a Fraudes e Garantia de Disponibilidade</vt:lpstr>
      <vt:lpstr>Classes e versões de DDR tratadas</vt:lpstr>
      <vt:lpstr>Apresentação do PowerPoint</vt:lpstr>
      <vt:lpstr>Conclusões</vt:lpstr>
      <vt:lpstr>Apresentação do PowerPoint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Guido Lemos</dc:creator>
  <cp:lastModifiedBy>Guido Lemos</cp:lastModifiedBy>
  <cp:revision>2</cp:revision>
  <dcterms:created xsi:type="dcterms:W3CDTF">2019-08-27T22:13:32Z</dcterms:created>
  <dcterms:modified xsi:type="dcterms:W3CDTF">2019-08-27T22:28:22Z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0x010100303A806502F69B4CBDD4EBC5BEA149D4</vt:lpwstr>
  </property>
</Properties>
</file>